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5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</p:sldIdLst>
  <p:sldSz cx="9144000" cy="5143500" type="screen16x9"/>
  <p:notesSz cx="6858000" cy="9144000"/>
  <p:embeddedFontLst>
    <p:embeddedFont>
      <p:font typeface="Amatic SC" pitchFamily="2" charset="-79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Roboto" pitchFamily="2" charset="0"/>
      <p:regular r:id="rId63"/>
      <p:bold r:id="rId64"/>
      <p:italic r:id="rId65"/>
      <p:boldItalic r:id="rId66"/>
    </p:embeddedFont>
    <p:embeddedFont>
      <p:font typeface="Roboto Light" pitchFamily="2" charset="0"/>
      <p:regular r:id="rId67"/>
      <p:bold r:id="rId68"/>
      <p:italic r:id="rId69"/>
      <p:boldItalic r:id="rId70"/>
    </p:embeddedFont>
    <p:embeddedFont>
      <p:font typeface="Roboto Mono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6E6465-BF82-4563-A95C-7B231D7B4690}">
  <a:tblStyle styleId="{756E6465-BF82-4563-A95C-7B231D7B46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23"/>
    <p:restoredTop sz="94640"/>
  </p:normalViewPr>
  <p:slideViewPr>
    <p:cSldViewPr snapToGrid="0">
      <p:cViewPr varScale="1">
        <p:scale>
          <a:sx n="138" d="100"/>
          <a:sy n="138" d="100"/>
        </p:scale>
        <p:origin x="176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2bfb2b3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2bfb2b3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f4ecfde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f4ecfde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51eb4bc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51eb4bc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2bfb2b37b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2bfb2b37b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Side effects: </a:t>
            </a:r>
            <a:r>
              <a:rPr lang="en" sz="1050">
                <a:solidFill>
                  <a:srgbClr val="1A1A1B"/>
                </a:solidFill>
                <a:highlight>
                  <a:srgbClr val="FFFFFF"/>
                </a:highlight>
              </a:rPr>
              <a:t>anything that affects something outside the scope of the function being executed (ex: making a network request, changing the DOM)</a:t>
            </a:r>
            <a:endParaRPr>
              <a:solidFill>
                <a:srgbClr val="242729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Just like state, these life cycle functions are only available for class components. However...</a:t>
            </a:r>
            <a:endParaRPr>
              <a:solidFill>
                <a:srgbClr val="242729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bfb2b37b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bfb2b37b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Recall how the useState Hook allowed us to access the state feature in functional components. There is also a Hook that allows us to use life cycle features in functional components.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2bfb2b37b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2bfb2b37b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2bfb2b37b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2bfb2b37b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5230ca46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5230ca46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2bfb2b37b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2bfb2b37b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Where you would use the life cycle functions in class components, you would use the useEffect Hook in functional components.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Pros to using useEffect over life cycle components: common to have to repeated code in two life cycle functions. Ex: you’re using the state to manipulate something in the DOM, so you would do this in componentDidMount and componentDidUpdate.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2bfb2b37b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2bfb2b37b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4f4ecfde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4f4ecfde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Notice that you can use “useEffect” multiple times to help separate logic.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the second “useEffect,” we return a function, which us the optional cleanup mechanism for the “useEffect” hook. Basically, any cleanup that you would do in “componentWillUnmount” should be done within this cleanup function.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5230ca4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5230ca4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51eb4bcb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51eb4bcb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“useEffect” to simulate what we did with componentDidMount and componentWillUnmount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2bfb2b37b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2bfb2b37b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3e5ad826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3e5ad8262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2bfb2b37b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2bfb2b37b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52107eed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52107eed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Bugs: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Require an image not there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 a comment in code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Calling a function immediately instead of thru callback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Rendering two siblings without a parent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 functional component code in class code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Misspelling the style params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putting onpress on view instead of touchableopacity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Not exporting the component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2bfb2b37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2bfb2b37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2bfb2b37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2bfb2b37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2bfb2b37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2bfb2b37b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2bfb2b37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2bfb2b37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2bfb2b37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2bfb2b37b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DevTools!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console.log()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Helps with printing out objects (collapse)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fetch calls (successful, error messages, url that was used, headers, response)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3e5ad826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3e5ad826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announcements: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“Mini Assignment” = Final project write up (released today)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(Last assignment) Assignment 4 will be released on Tuesday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2bfb2b37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2bfb2b37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2bfb2b37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2bfb2b37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2bfb2b37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2bfb2b37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2bfb2b37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2bfb2b37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2bfb2b37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2bfb2b37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2bfb2b37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2bfb2b37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 usage. JSC JS thread? Views? UI and JS are frames/s (should expect to go down when doing animations)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2bfb2b37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2bfb2b37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2bfb2b37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2bfb2b37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component in the main thread = faster! They are not interrupted by frame drops on the JavaScript thread.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2bfb2b37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2bfb2b37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app pictured.</a:t>
            </a:r>
            <a:br>
              <a:rPr lang="en"/>
            </a:br>
            <a:br>
              <a:rPr lang="en"/>
            </a:br>
            <a:r>
              <a:rPr lang="en"/>
              <a:t>See main thread.</a:t>
            </a:r>
            <a:br>
              <a:rPr lang="en"/>
            </a:br>
            <a:br>
              <a:rPr lang="en"/>
            </a:br>
            <a:r>
              <a:rPr lang="en"/>
              <a:t>Background thread should be used for intensive tasks, so you don’t block the main thread.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2bfb2b37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2bfb2b37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be sharing more tips and tricks with you as we build new, better, apps.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2bfb2b37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2bfb2b37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2bfb2b37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2bfb2b37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2bfb2b37b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2bfb2b37b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unavailable because live reloading is enabled. We either use one, or the other.</a:t>
            </a:r>
            <a:br>
              <a:rPr lang="en"/>
            </a:br>
            <a:br>
              <a:rPr lang="en"/>
            </a:br>
            <a:r>
              <a:rPr lang="en"/>
              <a:t>Useful for UI-only changes.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2bfb2b37b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2bfb2b37b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2bfb2b37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2bfb2b37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2bfb2b37b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2bfb2b37b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2bfb2b37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2bfb2b37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2bfb2b37b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2bfb2b37b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2bfb2b37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2bfb2b37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52107e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52107e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Bugs: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Require an image not there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 a comment in code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Calling a function immediately instead of thru callback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Rendering two siblings without a parent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 functional component code in class code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Misspelling the style params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putting onpress on view instead of touchableopacity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// Not exporting the component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2bfb2b3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2bfb2b3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387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2bfb2b37b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2bfb2b37b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4f4ecfd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4f4ecfd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When we defined Hooks, we briefly mentioned React life cycle features. Today, we will be explaining what we mean by this.</a:t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f4ecfde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f4ecfde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Consider this to be like componentWillMount (which is deprecated)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4f4ecfde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4f4ecfde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Occurs after component successfully renders for the first time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Notice that it’s not a fat arrow function because in this case it is unnecessary and would actually hurt our performance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f4ecfde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4f4ecfde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Gets called if component’s props or state change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Two parameters (prevProps and prevState)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nouncement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6638100" y="721950"/>
            <a:ext cx="2239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ubTitle" idx="1"/>
          </p:nvPr>
        </p:nvSpPr>
        <p:spPr>
          <a:xfrm>
            <a:off x="6638100" y="2291850"/>
            <a:ext cx="2239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A7B17"/>
          </p15:clr>
        </p15:guide>
        <p15:guide id="2" pos="554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 r="86462" b="74991"/>
          <a:stretch/>
        </p:blipFill>
        <p:spPr>
          <a:xfrm>
            <a:off x="246700" y="386075"/>
            <a:ext cx="327214" cy="4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pos="5472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No block)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pos="5472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47si.stanfor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www.w3schools.com/jsref/met_win_setinterval.a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actjs.org/docs/react-component.html#rende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ford-cs47/React-Native-Demos/tree/master/content/9-Lecture4B-Starter-Functiona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hooks-reference.html#useeffec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hooks-effect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actjs.org/docs/hooks-effec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ford-cs47/React-Native-Demos/tree/master/content/8-Lecture4B-Starter-Cla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www.w3schools.com/jsref/met_win_setinterval.as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hub.com/cvvlahakis/Lecture4BDemo" TargetMode="External"/><Relationship Id="rId4" Type="http://schemas.openxmlformats.org/officeDocument/2006/relationships/hyperlink" Target="https://reflect.sh/sole-sist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pmjs.com/package/react-devtools" TargetMode="Externa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hub.com/cvvlahakis/Lecture4BDemo" TargetMode="External"/><Relationship Id="rId4" Type="http://schemas.openxmlformats.org/officeDocument/2006/relationships/hyperlink" Target="https://reflect.sh/sole-sister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s47si.stanford.edu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26"/>
          <p:cNvSpPr txBox="1"/>
          <p:nvPr/>
        </p:nvSpPr>
        <p:spPr>
          <a:xfrm>
            <a:off x="636550" y="2119025"/>
            <a:ext cx="6775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4B: Component Lifecycle + Debugging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B9A69BCB-A668-994B-AA48-CA9C9FE7833D}"/>
              </a:ext>
            </a:extLst>
          </p:cNvPr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lass.website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D456D99F-B8F9-FE4B-8F5B-D92A65A842F0}"/>
              </a:ext>
            </a:extLst>
          </p:cNvPr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class.slack.com</a:t>
            </a: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59;p13">
            <a:extLst>
              <a:ext uri="{FF2B5EF4-FFF2-40B4-BE49-F238E27FC236}">
                <a16:creationId xmlns:a16="http://schemas.microsoft.com/office/drawing/2014/main" id="{61A9561D-7A98-B24E-A267-692D208D1E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1;p26">
            <a:extLst>
              <a:ext uri="{FF2B5EF4-FFF2-40B4-BE49-F238E27FC236}">
                <a16:creationId xmlns:a16="http://schemas.microsoft.com/office/drawing/2014/main" id="{5151E84F-D2F8-094F-BD50-85DB4C9768C9}"/>
              </a:ext>
            </a:extLst>
          </p:cNvPr>
          <p:cNvSpPr txBox="1"/>
          <p:nvPr/>
        </p:nvSpPr>
        <p:spPr>
          <a:xfrm>
            <a:off x="5505720" y="366502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Faculty Advisor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Instructor #1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/>
        </p:nvSpPr>
        <p:spPr>
          <a:xfrm>
            <a:off x="868950" y="1656750"/>
            <a:ext cx="7406100" cy="1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componentWillUnmount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Performing cleanups</a:t>
            </a: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// Ex: cancelling network requests</a:t>
            </a: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" name="Google Shape;166;p35"/>
          <p:cNvSpPr txBox="1"/>
          <p:nvPr/>
        </p:nvSpPr>
        <p:spPr>
          <a:xfrm>
            <a:off x="0" y="952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componentWillUnmount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687" y="489900"/>
            <a:ext cx="3766625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6"/>
          <p:cNvSpPr txBox="1"/>
          <p:nvPr/>
        </p:nvSpPr>
        <p:spPr>
          <a:xfrm>
            <a:off x="2335500" y="358455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To-Do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Complete componentDidMount and componentWillUnmount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6"/>
          <p:cNvSpPr txBox="1"/>
          <p:nvPr/>
        </p:nvSpPr>
        <p:spPr>
          <a:xfrm>
            <a:off x="5961600" y="1316950"/>
            <a:ext cx="30387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Follow along code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reflect.sh</a:t>
            </a:r>
            <a:r>
              <a:rPr lang="en" dirty="0"/>
              <a:t>/vagabond-hair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6"/>
          <p:cNvSpPr txBox="1"/>
          <p:nvPr/>
        </p:nvSpPr>
        <p:spPr>
          <a:xfrm>
            <a:off x="5961600" y="2602850"/>
            <a:ext cx="30387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Helpful links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setInterval</a:t>
            </a:r>
            <a:endParaRPr/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025" y="373175"/>
            <a:ext cx="2030698" cy="439713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/>
        </p:nvSpPr>
        <p:spPr>
          <a:xfrm>
            <a:off x="0" y="571800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RN App Life-cycle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7"/>
          <p:cNvSpPr txBox="1"/>
          <p:nvPr/>
        </p:nvSpPr>
        <p:spPr>
          <a:xfrm>
            <a:off x="961500" y="2060100"/>
            <a:ext cx="7221000" cy="1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http://projects.wojtekmaj.pl/react-lifecycle-methods-diagram/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7"/>
          <p:cNvSpPr txBox="1"/>
          <p:nvPr/>
        </p:nvSpPr>
        <p:spPr>
          <a:xfrm>
            <a:off x="0" y="4742475"/>
            <a:ext cx="9144000" cy="401100"/>
          </a:xfrm>
          <a:prstGeom prst="rect">
            <a:avLst/>
          </a:prstGeom>
          <a:solidFill>
            <a:srgbClr val="384048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00050" marR="38675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USEFUL RESOURCES</a:t>
            </a:r>
            <a:r>
              <a:rPr lang="en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" u="sng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React Lifecycle</a:t>
            </a:r>
            <a:r>
              <a:rPr lang="en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 b="1">
              <a:solidFill>
                <a:srgbClr val="F0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/>
        </p:nvSpPr>
        <p:spPr>
          <a:xfrm>
            <a:off x="218350" y="2021700"/>
            <a:ext cx="31056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{ x: 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z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({ x: 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})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38"/>
          <p:cNvSpPr txBox="1"/>
          <p:nvPr/>
        </p:nvSpPr>
        <p:spPr>
          <a:xfrm>
            <a:off x="5107375" y="1291950"/>
            <a:ext cx="3964200" cy="25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const [x,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setX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setX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3323875" y="1904525"/>
            <a:ext cx="1783500" cy="525900"/>
          </a:xfrm>
          <a:prstGeom prst="rightArrow">
            <a:avLst>
              <a:gd name="adj1" fmla="val 38628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8"/>
          <p:cNvSpPr/>
          <p:nvPr/>
        </p:nvSpPr>
        <p:spPr>
          <a:xfrm>
            <a:off x="3323875" y="2739675"/>
            <a:ext cx="1783500" cy="525900"/>
          </a:xfrm>
          <a:prstGeom prst="rightArrow">
            <a:avLst>
              <a:gd name="adj1" fmla="val 38628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8"/>
          <p:cNvSpPr txBox="1"/>
          <p:nvPr/>
        </p:nvSpPr>
        <p:spPr>
          <a:xfrm>
            <a:off x="218350" y="627325"/>
            <a:ext cx="31056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object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(Class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107375" y="627325"/>
            <a:ext cx="3681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Hook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(Functional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4965775" y="1489125"/>
            <a:ext cx="3964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 from </a:t>
            </a:r>
            <a:r>
              <a:rPr lang="en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'react'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D9D9D9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40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/>
        </p:nvSpPr>
        <p:spPr>
          <a:xfrm>
            <a:off x="2335500" y="1384113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To-Do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275" y="2324437"/>
            <a:ext cx="1577428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/>
        </p:nvSpPr>
        <p:spPr>
          <a:xfrm>
            <a:off x="3460500" y="3173488"/>
            <a:ext cx="22230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npm install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with Expo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/>
        </p:nvSpPr>
        <p:spPr>
          <a:xfrm>
            <a:off x="218350" y="2021700"/>
            <a:ext cx="3105600" cy="19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componentDidMount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componentDidUpdate</a:t>
            </a:r>
            <a:endParaRPr sz="1800">
              <a:solidFill>
                <a:srgbClr val="FF78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78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78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componentWillUnmount</a:t>
            </a:r>
            <a:endParaRPr sz="1800">
              <a:solidFill>
                <a:srgbClr val="FF78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5265075" y="2385625"/>
            <a:ext cx="3602700" cy="1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=&gt;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Fetch data from API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// Perform cleanup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// etc.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Array of dependencies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Used for optimization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Optional</a:t>
            </a:r>
            <a:endParaRPr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42"/>
          <p:cNvSpPr/>
          <p:nvPr/>
        </p:nvSpPr>
        <p:spPr>
          <a:xfrm rot="992644">
            <a:off x="3326757" y="2090944"/>
            <a:ext cx="1644584" cy="525762"/>
          </a:xfrm>
          <a:prstGeom prst="rightArrow">
            <a:avLst>
              <a:gd name="adj1" fmla="val 38628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42"/>
          <p:cNvSpPr/>
          <p:nvPr/>
        </p:nvSpPr>
        <p:spPr>
          <a:xfrm>
            <a:off x="3323875" y="2739675"/>
            <a:ext cx="1783500" cy="525900"/>
          </a:xfrm>
          <a:prstGeom prst="rightArrow">
            <a:avLst>
              <a:gd name="adj1" fmla="val 38628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2"/>
          <p:cNvSpPr txBox="1"/>
          <p:nvPr/>
        </p:nvSpPr>
        <p:spPr>
          <a:xfrm>
            <a:off x="218350" y="627325"/>
            <a:ext cx="31056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Life cycle functions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(Class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2"/>
          <p:cNvSpPr txBox="1"/>
          <p:nvPr/>
        </p:nvSpPr>
        <p:spPr>
          <a:xfrm>
            <a:off x="5107375" y="627325"/>
            <a:ext cx="3681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Hook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(Functional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2"/>
          <p:cNvSpPr/>
          <p:nvPr/>
        </p:nvSpPr>
        <p:spPr>
          <a:xfrm rot="-726780">
            <a:off x="3325531" y="3322278"/>
            <a:ext cx="1645537" cy="525918"/>
          </a:xfrm>
          <a:prstGeom prst="rightArrow">
            <a:avLst>
              <a:gd name="adj1" fmla="val 38628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2"/>
          <p:cNvSpPr txBox="1"/>
          <p:nvPr/>
        </p:nvSpPr>
        <p:spPr>
          <a:xfrm>
            <a:off x="4965775" y="1489125"/>
            <a:ext cx="3964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 from </a:t>
            </a:r>
            <a:r>
              <a:rPr lang="en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'react'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42"/>
          <p:cNvSpPr txBox="1"/>
          <p:nvPr/>
        </p:nvSpPr>
        <p:spPr>
          <a:xfrm>
            <a:off x="0" y="4742475"/>
            <a:ext cx="9144000" cy="401100"/>
          </a:xfrm>
          <a:prstGeom prst="rect">
            <a:avLst/>
          </a:prstGeom>
          <a:solidFill>
            <a:srgbClr val="384048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00050" marR="38675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USEFUL RESOURCES</a:t>
            </a:r>
            <a:r>
              <a:rPr lang="en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" u="sng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React Docs</a:t>
            </a:r>
            <a:r>
              <a:rPr lang="en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 b="1">
              <a:solidFill>
                <a:srgbClr val="F0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/>
        </p:nvSpPr>
        <p:spPr>
          <a:xfrm>
            <a:off x="0" y="76200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Example of </a:t>
            </a: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Hook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0" y="4742475"/>
            <a:ext cx="9144000" cy="401100"/>
          </a:xfrm>
          <a:prstGeom prst="rect">
            <a:avLst/>
          </a:prstGeom>
          <a:solidFill>
            <a:srgbClr val="384048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00050" marR="38675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r>
              <a:rPr lang="en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" u="sng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React Docs</a:t>
            </a:r>
            <a:r>
              <a:rPr lang="en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 b="1">
              <a:solidFill>
                <a:srgbClr val="F0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763" y="1023900"/>
            <a:ext cx="4120476" cy="34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13" y="1028450"/>
            <a:ext cx="6116176" cy="339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4"/>
          <p:cNvSpPr txBox="1"/>
          <p:nvPr/>
        </p:nvSpPr>
        <p:spPr>
          <a:xfrm>
            <a:off x="0" y="76200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Example of </a:t>
            </a: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Hook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44"/>
          <p:cNvSpPr txBox="1"/>
          <p:nvPr/>
        </p:nvSpPr>
        <p:spPr>
          <a:xfrm>
            <a:off x="0" y="4742475"/>
            <a:ext cx="9144000" cy="401100"/>
          </a:xfrm>
          <a:prstGeom prst="rect">
            <a:avLst/>
          </a:prstGeom>
          <a:solidFill>
            <a:srgbClr val="384048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00050" marR="38675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r>
              <a:rPr lang="en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" u="sng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React Docs</a:t>
            </a:r>
            <a:r>
              <a:rPr lang="en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 b="1">
              <a:solidFill>
                <a:srgbClr val="F0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/>
        </p:nvSpPr>
        <p:spPr>
          <a:xfrm>
            <a:off x="2335500" y="1384113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To-Do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275" y="2324437"/>
            <a:ext cx="1577428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3460500" y="3173488"/>
            <a:ext cx="22230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npm install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with Expo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687" y="489900"/>
            <a:ext cx="3766625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5"/>
          <p:cNvSpPr txBox="1"/>
          <p:nvPr/>
        </p:nvSpPr>
        <p:spPr>
          <a:xfrm>
            <a:off x="2335500" y="358455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To-Do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Complete useEffect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5"/>
          <p:cNvSpPr txBox="1"/>
          <p:nvPr/>
        </p:nvSpPr>
        <p:spPr>
          <a:xfrm>
            <a:off x="5961600" y="1316950"/>
            <a:ext cx="30387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Follow along code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reflect.sh</a:t>
            </a:r>
            <a:r>
              <a:rPr lang="en" dirty="0"/>
              <a:t>/liked-achiever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45"/>
          <p:cNvSpPr txBox="1"/>
          <p:nvPr/>
        </p:nvSpPr>
        <p:spPr>
          <a:xfrm>
            <a:off x="5961600" y="2602850"/>
            <a:ext cx="30387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Helpful links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setInterval</a:t>
            </a:r>
            <a:endParaRPr/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025" y="373175"/>
            <a:ext cx="2030698" cy="439713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6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>
            <a:spLocks noGrp="1"/>
          </p:cNvSpPr>
          <p:nvPr>
            <p:ph type="title"/>
          </p:nvPr>
        </p:nvSpPr>
        <p:spPr>
          <a:xfrm>
            <a:off x="311700" y="338630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 Break</a:t>
            </a:r>
            <a:endParaRPr/>
          </a:p>
        </p:txBody>
      </p:sp>
      <p:pic>
        <p:nvPicPr>
          <p:cNvPr id="263" name="Google Shape;263;p47" descr="i need a break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013" y="800650"/>
            <a:ext cx="5125976" cy="2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48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D9D9D9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687" y="489900"/>
            <a:ext cx="3766625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9"/>
          <p:cNvSpPr txBox="1"/>
          <p:nvPr/>
        </p:nvSpPr>
        <p:spPr>
          <a:xfrm>
            <a:off x="2335500" y="358455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Debugging Egg-Hunt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Can you spot (and fix!) all 8 errors?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9"/>
          <p:cNvSpPr txBox="1"/>
          <p:nvPr/>
        </p:nvSpPr>
        <p:spPr>
          <a:xfrm>
            <a:off x="5961600" y="1316950"/>
            <a:ext cx="30387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Follow along code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https://reflect.sh/sole-sister</a:t>
            </a:r>
            <a:r>
              <a:rPr lang="en"/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49"/>
          <p:cNvSpPr txBox="1"/>
          <p:nvPr/>
        </p:nvSpPr>
        <p:spPr>
          <a:xfrm>
            <a:off x="5961600" y="2602850"/>
            <a:ext cx="30387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GitHub</a:t>
            </a:r>
            <a:endParaRPr/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415800"/>
            <a:ext cx="2264374" cy="43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800" y="484800"/>
            <a:ext cx="4496400" cy="4173900"/>
          </a:xfrm>
          <a:prstGeom prst="roundRect">
            <a:avLst>
              <a:gd name="adj" fmla="val 2727"/>
            </a:avLst>
          </a:prstGeom>
          <a:noFill/>
          <a:ln>
            <a:noFill/>
          </a:ln>
        </p:spPr>
      </p:pic>
      <p:pic>
        <p:nvPicPr>
          <p:cNvPr id="285" name="Google Shape;2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225" y="669700"/>
            <a:ext cx="1270550" cy="18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150" y="669700"/>
            <a:ext cx="1270550" cy="18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950" y="2390925"/>
            <a:ext cx="1270550" cy="1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050" y="198100"/>
            <a:ext cx="2518499" cy="444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225" y="669700"/>
            <a:ext cx="1270550" cy="18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150" y="669700"/>
            <a:ext cx="1270550" cy="18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950" y="2390925"/>
            <a:ext cx="1270550" cy="1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350" y="354775"/>
            <a:ext cx="2163301" cy="3816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2"/>
          <p:cNvSpPr txBox="1"/>
          <p:nvPr/>
        </p:nvSpPr>
        <p:spPr>
          <a:xfrm>
            <a:off x="0" y="4236200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How might I get started on debugging my code?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500" y="745749"/>
            <a:ext cx="1371000" cy="13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675" y="2044025"/>
            <a:ext cx="750650" cy="7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500" y="745749"/>
            <a:ext cx="1371000" cy="13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675" y="2044025"/>
            <a:ext cx="750650" cy="7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700" y="3514251"/>
            <a:ext cx="1072575" cy="107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54"/>
          <p:cNvCxnSpPr>
            <a:stCxn id="313" idx="2"/>
            <a:endCxn id="314" idx="0"/>
          </p:cNvCxnSpPr>
          <p:nvPr/>
        </p:nvCxnSpPr>
        <p:spPr>
          <a:xfrm rot="-5400000" flipH="1">
            <a:off x="4212450" y="3154225"/>
            <a:ext cx="719700" cy="600"/>
          </a:xfrm>
          <a:prstGeom prst="curvedConnector3">
            <a:avLst>
              <a:gd name="adj1" fmla="val 4999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6275750" y="752150"/>
            <a:ext cx="2239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3 is due at midnight</a:t>
            </a:r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225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925" y="1415338"/>
            <a:ext cx="1667900" cy="23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125" y="15240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5"/>
          <p:cNvSpPr txBox="1"/>
          <p:nvPr/>
        </p:nvSpPr>
        <p:spPr>
          <a:xfrm>
            <a:off x="2667050" y="0"/>
            <a:ext cx="1668000" cy="53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666666"/>
                </a:solidFill>
                <a:latin typeface="Amatic SC"/>
                <a:ea typeface="Amatic SC"/>
                <a:cs typeface="Amatic SC"/>
                <a:sym typeface="Amatic SC"/>
              </a:rPr>
              <a:t>{</a:t>
            </a:r>
            <a:endParaRPr sz="30000">
              <a:solidFill>
                <a:srgbClr val="666666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3" name="Google Shape;323;p55"/>
          <p:cNvSpPr txBox="1"/>
          <p:nvPr/>
        </p:nvSpPr>
        <p:spPr>
          <a:xfrm>
            <a:off x="123450" y="1833450"/>
            <a:ext cx="28254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⌘D (iOS)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⌘M (Android)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or shake your device!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6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56"/>
          <p:cNvSpPr/>
          <p:nvPr/>
        </p:nvSpPr>
        <p:spPr>
          <a:xfrm>
            <a:off x="6108650" y="1876350"/>
            <a:ext cx="15585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1" name="Google Shape;331;p56"/>
          <p:cNvCxnSpPr>
            <a:stCxn id="329" idx="3"/>
            <a:endCxn id="330" idx="1"/>
          </p:cNvCxnSpPr>
          <p:nvPr/>
        </p:nvCxnSpPr>
        <p:spPr>
          <a:xfrm>
            <a:off x="4442025" y="1960200"/>
            <a:ext cx="16665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7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8" name="Google Shape;338;p57"/>
          <p:cNvCxnSpPr/>
          <p:nvPr/>
        </p:nvCxnSpPr>
        <p:spPr>
          <a:xfrm rot="10800000" flipH="1">
            <a:off x="4622150" y="2164200"/>
            <a:ext cx="1474500" cy="113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9" name="Google Shape;339;p57"/>
          <p:cNvSpPr txBox="1"/>
          <p:nvPr/>
        </p:nvSpPr>
        <p:spPr>
          <a:xfrm>
            <a:off x="1027725" y="2074875"/>
            <a:ext cx="36489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 Light"/>
                <a:ea typeface="Roboto Light"/>
                <a:cs typeface="Roboto Light"/>
                <a:sym typeface="Roboto Light"/>
              </a:rPr>
              <a:t>(you’ll lose your </a:t>
            </a:r>
            <a:r>
              <a:rPr lang="en" sz="1350">
                <a:solidFill>
                  <a:srgbClr val="005068"/>
                </a:solidFill>
                <a:highlight>
                  <a:srgbClr val="D9D9D9"/>
                </a:highlight>
                <a:latin typeface="Roboto Light"/>
                <a:ea typeface="Roboto Light"/>
                <a:cs typeface="Roboto Light"/>
                <a:sym typeface="Roboto Light"/>
              </a:rPr>
              <a:t>state</a:t>
            </a:r>
            <a:r>
              <a:rPr lang="en" sz="1350">
                <a:solidFill>
                  <a:srgbClr val="005068"/>
                </a:solidFill>
                <a:latin typeface="Roboto Light"/>
                <a:ea typeface="Roboto Light"/>
                <a:cs typeface="Roboto Light"/>
                <a:sym typeface="Roboto Light"/>
              </a:rPr>
              <a:t> with both of these)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8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6" name="Google Shape;346;p58"/>
          <p:cNvCxnSpPr/>
          <p:nvPr/>
        </p:nvCxnSpPr>
        <p:spPr>
          <a:xfrm rot="10800000" flipH="1">
            <a:off x="4466100" y="2356025"/>
            <a:ext cx="1660500" cy="251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7" name="Google Shape;347;p58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8" name="Google Shape;348;p58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9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59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6" name="Google Shape;356;p59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7" name="Google Shape;35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125" y="121600"/>
            <a:ext cx="2742950" cy="4838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59"/>
          <p:cNvCxnSpPr/>
          <p:nvPr/>
        </p:nvCxnSpPr>
        <p:spPr>
          <a:xfrm>
            <a:off x="4466100" y="2607725"/>
            <a:ext cx="1768500" cy="1456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0"/>
          <p:cNvPicPr preferRelativeResize="0"/>
          <p:nvPr/>
        </p:nvPicPr>
        <p:blipFill rotWithShape="1">
          <a:blip r:embed="rId3">
            <a:alphaModFix/>
          </a:blip>
          <a:srcRect l="27940" t="77274" r="28128" b="15787"/>
          <a:stretch/>
        </p:blipFill>
        <p:spPr>
          <a:xfrm>
            <a:off x="2689250" y="791299"/>
            <a:ext cx="3765501" cy="104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1"/>
          <p:cNvPicPr preferRelativeResize="0"/>
          <p:nvPr/>
        </p:nvPicPr>
        <p:blipFill rotWithShape="1">
          <a:blip r:embed="rId3">
            <a:alphaModFix/>
          </a:blip>
          <a:srcRect l="27940" t="77274" r="28128" b="15787"/>
          <a:stretch/>
        </p:blipFill>
        <p:spPr>
          <a:xfrm>
            <a:off x="2689250" y="791299"/>
            <a:ext cx="3765501" cy="10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1"/>
          <p:cNvSpPr txBox="1"/>
          <p:nvPr/>
        </p:nvSpPr>
        <p:spPr>
          <a:xfrm>
            <a:off x="0" y="1707700"/>
            <a:ext cx="91440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iOS devices display </a:t>
            </a:r>
            <a:r>
              <a:rPr lang="en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 60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frames per second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(this gives the UI system about </a:t>
            </a:r>
            <a:r>
              <a:rPr lang="en" sz="1200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16.67ms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generate a frame)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2"/>
          <p:cNvPicPr preferRelativeResize="0"/>
          <p:nvPr/>
        </p:nvPicPr>
        <p:blipFill rotWithShape="1">
          <a:blip r:embed="rId3">
            <a:alphaModFix/>
          </a:blip>
          <a:srcRect l="27940" t="77274" r="28128" b="15787"/>
          <a:stretch/>
        </p:blipFill>
        <p:spPr>
          <a:xfrm>
            <a:off x="2689250" y="791299"/>
            <a:ext cx="3765501" cy="10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2"/>
          <p:cNvSpPr txBox="1"/>
          <p:nvPr/>
        </p:nvSpPr>
        <p:spPr>
          <a:xfrm>
            <a:off x="0" y="1707700"/>
            <a:ext cx="91440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iOS devices display </a:t>
            </a:r>
            <a:r>
              <a:rPr lang="en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 60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frames per second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(this gives the UI system about </a:t>
            </a:r>
            <a:r>
              <a:rPr lang="en" sz="1200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16.67ms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generate a frame)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6" name="Google Shape;376;p62"/>
          <p:cNvGraphicFramePr/>
          <p:nvPr/>
        </p:nvGraphicFramePr>
        <p:xfrm>
          <a:off x="952500" y="2453700"/>
          <a:ext cx="7239000" cy="1962789"/>
        </p:xfrm>
        <a:graphic>
          <a:graphicData uri="http://schemas.openxmlformats.org/drawingml/2006/table">
            <a:tbl>
              <a:tblPr>
                <a:noFill/>
                <a:tableStyleId>{756E6465-BF82-4563-A95C-7B231D7B4690}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 frame rate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UI frame rate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where your app lives. All events are processed here (touch, networking, etc).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anything takes longer than 100ms, user will notice.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“main” thread.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calculated at the native level.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Some components, like the   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ScrollView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live on the main thread.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725" y="152400"/>
            <a:ext cx="125464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3"/>
          <p:cNvSpPr txBox="1"/>
          <p:nvPr/>
        </p:nvSpPr>
        <p:spPr>
          <a:xfrm>
            <a:off x="3834300" y="1811025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What are threads, anyways?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And why are they relevant?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4"/>
          <p:cNvSpPr txBox="1"/>
          <p:nvPr/>
        </p:nvSpPr>
        <p:spPr>
          <a:xfrm>
            <a:off x="0" y="431050"/>
            <a:ext cx="9144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Some things to keep in mind...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64"/>
          <p:cNvSpPr txBox="1"/>
          <p:nvPr/>
        </p:nvSpPr>
        <p:spPr>
          <a:xfrm>
            <a:off x="1044150" y="1260850"/>
            <a:ext cx="7055700" cy="3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Performance is actually </a:t>
            </a: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faster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when you release/publish the application. This is because developer tools use up a lot of resources.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JS FPS plunges when re-rendering a view that hardly changes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Implement </a:t>
            </a:r>
            <a:r>
              <a:rPr lang="en" sz="1800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shouldComponentUpdate(nextProps, nextState)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when needed.</a:t>
            </a:r>
            <a:r>
              <a:rPr lang="en" sz="1800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highlight>
                <a:srgbClr val="EFEFE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Moving a view on the screen (scrolling, translating, rotating) drops UI thread FPS.</a:t>
            </a:r>
            <a:endParaRPr sz="16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Animating the size of an image drops UI thread FPS, unless you use the </a:t>
            </a:r>
            <a:r>
              <a:rPr lang="en" sz="1600"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transform: [{scale}]</a:t>
            </a:r>
            <a:r>
              <a:rPr lang="en" sz="1600">
                <a:solidFill>
                  <a:srgbClr val="0050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style property (i.e. when you “tap to zoom”).</a:t>
            </a:r>
            <a:endParaRPr sz="1600">
              <a:solidFill>
                <a:srgbClr val="005068"/>
              </a:solidFill>
              <a:highlight>
                <a:srgbClr val="EFEFE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9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rgbClr val="434343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5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5" name="Google Shape;395;p65"/>
          <p:cNvCxnSpPr/>
          <p:nvPr/>
        </p:nvCxnSpPr>
        <p:spPr>
          <a:xfrm rot="10800000" flipH="1">
            <a:off x="4466100" y="2356025"/>
            <a:ext cx="1660500" cy="251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6" name="Google Shape;396;p65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7" name="Google Shape;397;p65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6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4" name="Google Shape;404;p66"/>
          <p:cNvCxnSpPr/>
          <p:nvPr/>
        </p:nvCxnSpPr>
        <p:spPr>
          <a:xfrm rot="10800000" flipH="1">
            <a:off x="4238300" y="2589725"/>
            <a:ext cx="1876500" cy="347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05" name="Google Shape;405;p66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6" name="Google Shape;406;p66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7" name="Google Shape;407;p66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lang="en" sz="1350" i="1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7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4" name="Google Shape;414;p67"/>
          <p:cNvCxnSpPr/>
          <p:nvPr/>
        </p:nvCxnSpPr>
        <p:spPr>
          <a:xfrm rot="10800000" flipH="1">
            <a:off x="4154375" y="2793475"/>
            <a:ext cx="1966200" cy="437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5" name="Google Shape;415;p67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6" name="Google Shape;416;p67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7" name="Google Shape;417;p67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lang="en" sz="1350" i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8" name="Google Shape;418;p67"/>
          <p:cNvSpPr txBox="1"/>
          <p:nvPr/>
        </p:nvSpPr>
        <p:spPr>
          <a:xfrm>
            <a:off x="1027725" y="3022960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See styles of every component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8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68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5" name="Google Shape;425;p68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6" name="Google Shape;426;p68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lang="en" sz="1350" i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7" name="Google Shape;427;p68"/>
          <p:cNvSpPr txBox="1"/>
          <p:nvPr/>
        </p:nvSpPr>
        <p:spPr>
          <a:xfrm>
            <a:off x="1027725" y="3022960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See styles of every component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8" name="Google Shape;4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91036"/>
            <a:ext cx="2724975" cy="480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68"/>
          <p:cNvCxnSpPr/>
          <p:nvPr/>
        </p:nvCxnSpPr>
        <p:spPr>
          <a:xfrm>
            <a:off x="4154375" y="3231175"/>
            <a:ext cx="1792500" cy="221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69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6" name="Google Shape;436;p69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7" name="Google Shape;437;p69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lang="en" sz="1350" i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8" name="Google Shape;438;p69"/>
          <p:cNvSpPr txBox="1"/>
          <p:nvPr/>
        </p:nvSpPr>
        <p:spPr>
          <a:xfrm>
            <a:off x="1027725" y="3022960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See styles of every component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(and some extra stuff)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9" name="Google Shape;4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91036"/>
            <a:ext cx="2724975" cy="480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125" y="182400"/>
            <a:ext cx="2724975" cy="4806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69"/>
          <p:cNvCxnSpPr/>
          <p:nvPr/>
        </p:nvCxnSpPr>
        <p:spPr>
          <a:xfrm>
            <a:off x="4154375" y="3231175"/>
            <a:ext cx="1798500" cy="857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70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8" name="Google Shape;448;p70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9" name="Google Shape;449;p70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lang="en" sz="1350" i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0" name="Google Shape;450;p70"/>
          <p:cNvSpPr txBox="1"/>
          <p:nvPr/>
        </p:nvSpPr>
        <p:spPr>
          <a:xfrm>
            <a:off x="1027725" y="3022960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See styles of every component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(and some extra stuff)</a:t>
            </a:r>
            <a:endParaRPr sz="1350">
              <a:solidFill>
                <a:srgbClr val="0050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1050"/>
            <a:ext cx="2724975" cy="4806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70"/>
          <p:cNvCxnSpPr/>
          <p:nvPr/>
        </p:nvCxnSpPr>
        <p:spPr>
          <a:xfrm>
            <a:off x="4154375" y="3231175"/>
            <a:ext cx="1810500" cy="995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91036"/>
            <a:ext cx="2724975" cy="480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50" y="357950"/>
            <a:ext cx="5449327" cy="374417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1"/>
          <p:cNvSpPr txBox="1"/>
          <p:nvPr/>
        </p:nvSpPr>
        <p:spPr>
          <a:xfrm>
            <a:off x="890763" y="4160350"/>
            <a:ext cx="42999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https://www.npmjs.com/package/react-devtools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25" y="168650"/>
            <a:ext cx="27429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2"/>
          <p:cNvSpPr txBox="1"/>
          <p:nvPr/>
        </p:nvSpPr>
        <p:spPr>
          <a:xfrm>
            <a:off x="1262325" y="1752900"/>
            <a:ext cx="317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Reloads your entire app, from scratch.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6" name="Google Shape;466;p72"/>
          <p:cNvCxnSpPr/>
          <p:nvPr/>
        </p:nvCxnSpPr>
        <p:spPr>
          <a:xfrm rot="10800000" flipH="1">
            <a:off x="4424125" y="2991225"/>
            <a:ext cx="1690500" cy="521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72"/>
          <p:cNvSpPr txBox="1"/>
          <p:nvPr/>
        </p:nvSpPr>
        <p:spPr>
          <a:xfrm>
            <a:off x="1027725" y="2074875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entire app when you make a change.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8" name="Google Shape;468;p72"/>
          <p:cNvSpPr txBox="1"/>
          <p:nvPr/>
        </p:nvSpPr>
        <p:spPr>
          <a:xfrm>
            <a:off x="1027725" y="239375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(literally) show’s a performance monitor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9" name="Google Shape;469;p72"/>
          <p:cNvSpPr txBox="1"/>
          <p:nvPr/>
        </p:nvSpPr>
        <p:spPr>
          <a:xfrm>
            <a:off x="1027725" y="2716906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Reload </a:t>
            </a:r>
            <a:r>
              <a:rPr lang="en" sz="1350" i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parts</a:t>
            </a: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of app (keeps state!)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72"/>
          <p:cNvSpPr txBox="1"/>
          <p:nvPr/>
        </p:nvSpPr>
        <p:spPr>
          <a:xfrm>
            <a:off x="1027725" y="3022960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See styles of every component</a:t>
            </a:r>
            <a:endParaRPr sz="1350">
              <a:solidFill>
                <a:srgbClr val="D9D9D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72"/>
          <p:cNvSpPr txBox="1"/>
          <p:nvPr/>
        </p:nvSpPr>
        <p:spPr>
          <a:xfrm>
            <a:off x="1027725" y="3312709"/>
            <a:ext cx="364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5068"/>
                </a:solidFill>
                <a:latin typeface="Roboto"/>
                <a:ea typeface="Roboto"/>
                <a:cs typeface="Roboto"/>
                <a:sym typeface="Roboto"/>
              </a:rPr>
              <a:t>Chrome, Breakpoints, Console, + more!</a:t>
            </a:r>
            <a:endParaRPr sz="1350">
              <a:solidFill>
                <a:srgbClr val="00506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687" y="489900"/>
            <a:ext cx="3766625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3"/>
          <p:cNvSpPr txBox="1"/>
          <p:nvPr/>
        </p:nvSpPr>
        <p:spPr>
          <a:xfrm>
            <a:off x="2335500" y="358455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Debugging Egg-Hunt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Can you spot (and fix!) all 8 errors?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73"/>
          <p:cNvSpPr txBox="1"/>
          <p:nvPr/>
        </p:nvSpPr>
        <p:spPr>
          <a:xfrm>
            <a:off x="5961600" y="1316950"/>
            <a:ext cx="30387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Follow along code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https://reflect.sh/sole-sister</a:t>
            </a:r>
            <a:r>
              <a:rPr lang="en"/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73"/>
          <p:cNvSpPr txBox="1"/>
          <p:nvPr/>
        </p:nvSpPr>
        <p:spPr>
          <a:xfrm>
            <a:off x="5961600" y="2602850"/>
            <a:ext cx="30387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GitHub</a:t>
            </a:r>
            <a:endParaRPr/>
          </a:p>
        </p:txBody>
      </p:sp>
      <p:pic>
        <p:nvPicPr>
          <p:cNvPr id="480" name="Google Shape;48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415800"/>
            <a:ext cx="2264374" cy="43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26"/>
          <p:cNvSpPr txBox="1"/>
          <p:nvPr/>
        </p:nvSpPr>
        <p:spPr>
          <a:xfrm>
            <a:off x="636550" y="2119025"/>
            <a:ext cx="6775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4B: Component Lifecycle + Debugging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B9A69BCB-A668-994B-AA48-CA9C9FE7833D}"/>
              </a:ext>
            </a:extLst>
          </p:cNvPr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lass.website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D456D99F-B8F9-FE4B-8F5B-D92A65A842F0}"/>
              </a:ext>
            </a:extLst>
          </p:cNvPr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class.slack.com</a:t>
            </a: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59;p13">
            <a:extLst>
              <a:ext uri="{FF2B5EF4-FFF2-40B4-BE49-F238E27FC236}">
                <a16:creationId xmlns:a16="http://schemas.microsoft.com/office/drawing/2014/main" id="{61A9561D-7A98-B24E-A267-692D208D1E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1;p26">
            <a:extLst>
              <a:ext uri="{FF2B5EF4-FFF2-40B4-BE49-F238E27FC236}">
                <a16:creationId xmlns:a16="http://schemas.microsoft.com/office/drawing/2014/main" id="{5151E84F-D2F8-094F-BD50-85DB4C9768C9}"/>
              </a:ext>
            </a:extLst>
          </p:cNvPr>
          <p:cNvSpPr txBox="1"/>
          <p:nvPr/>
        </p:nvSpPr>
        <p:spPr>
          <a:xfrm>
            <a:off x="5505720" y="366502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Faculty Advisor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Instructor #1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3882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/>
        </p:nvSpPr>
        <p:spPr>
          <a:xfrm>
            <a:off x="0" y="9621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526475" y="1414376"/>
            <a:ext cx="5378400" cy="18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Component Life Cycle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D9D9D9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Hook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00" y="136952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Hooks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1"/>
          <p:cNvSpPr txBox="1"/>
          <p:nvPr/>
        </p:nvSpPr>
        <p:spPr>
          <a:xfrm>
            <a:off x="0" y="1201500"/>
            <a:ext cx="91440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Functions that allow you to “hook into” React state and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life cycle features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from function components.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" name="Google Shape;139;p31"/>
          <p:cNvSpPr/>
          <p:nvPr/>
        </p:nvSpPr>
        <p:spPr>
          <a:xfrm rot="1277551">
            <a:off x="1999327" y="1334258"/>
            <a:ext cx="5441794" cy="4265938"/>
          </a:xfrm>
          <a:prstGeom prst="irregularSeal2">
            <a:avLst/>
          </a:prstGeom>
          <a:solidFill>
            <a:srgbClr val="F4CCCC"/>
          </a:solidFill>
          <a:ln w="1905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1"/>
          <p:cNvSpPr txBox="1"/>
          <p:nvPr/>
        </p:nvSpPr>
        <p:spPr>
          <a:xfrm>
            <a:off x="3268638" y="2313300"/>
            <a:ext cx="24126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Two Rules of Hooks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2637149" y="2899000"/>
            <a:ext cx="3869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1) Only call Hooks at the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top level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31"/>
          <p:cNvSpPr txBox="1"/>
          <p:nvPr/>
        </p:nvSpPr>
        <p:spPr>
          <a:xfrm>
            <a:off x="2782724" y="3472575"/>
            <a:ext cx="3869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2) Only call Hooks from React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     functional components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/>
        </p:nvSpPr>
        <p:spPr>
          <a:xfrm>
            <a:off x="868950" y="1656750"/>
            <a:ext cx="7406100" cy="1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8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Allows you to use “this”</a:t>
            </a: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// Initialize state</a:t>
            </a:r>
            <a:endParaRPr sz="18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" sz="1800">
                <a:solidFill>
                  <a:srgbClr val="8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18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headline: 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'Welcome to my app!'</a:t>
            </a:r>
            <a:endParaRPr sz="18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0" y="952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constructor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/>
        </p:nvSpPr>
        <p:spPr>
          <a:xfrm>
            <a:off x="868950" y="1656750"/>
            <a:ext cx="7406100" cy="1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componentDidMount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Fetching data from API</a:t>
            </a: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// Changing the DOM</a:t>
            </a:r>
            <a:endParaRPr sz="1800">
              <a:solidFill>
                <a:srgbClr val="69696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0" y="952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componentDidMount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/>
        </p:nvSpPr>
        <p:spPr>
          <a:xfrm>
            <a:off x="868950" y="1656750"/>
            <a:ext cx="7406100" cy="1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componentDidUpdate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prevProps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 prevState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69696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Updating third party UI elements</a:t>
            </a:r>
            <a:endParaRPr sz="18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p34"/>
          <p:cNvSpPr txBox="1"/>
          <p:nvPr/>
        </p:nvSpPr>
        <p:spPr>
          <a:xfrm>
            <a:off x="0" y="952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componentDidUpdate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424B54"/>
      </a:dk1>
      <a:lt1>
        <a:srgbClr val="FFFFFF"/>
      </a:lt1>
      <a:dk2>
        <a:srgbClr val="595959"/>
      </a:dk2>
      <a:lt2>
        <a:srgbClr val="EEEEEE"/>
      </a:lt2>
      <a:accent1>
        <a:srgbClr val="4DD0E1"/>
      </a:accent1>
      <a:accent2>
        <a:srgbClr val="212121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1692</Words>
  <Application>Microsoft Macintosh PowerPoint</Application>
  <PresentationFormat>On-screen Show (16:9)</PresentationFormat>
  <Paragraphs>267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Calibri</vt:lpstr>
      <vt:lpstr>Arial</vt:lpstr>
      <vt:lpstr>Consolas</vt:lpstr>
      <vt:lpstr>Roboto</vt:lpstr>
      <vt:lpstr>Amatic SC</vt:lpstr>
      <vt:lpstr>Roboto Mono</vt:lpstr>
      <vt:lpstr>Roboto Light</vt:lpstr>
      <vt:lpstr>Simple Light</vt:lpstr>
      <vt:lpstr>Simple Light</vt:lpstr>
      <vt:lpstr>PowerPoint Presentation</vt:lpstr>
      <vt:lpstr>PowerPoint Presentation</vt:lpstr>
      <vt:lpstr>Assignment 3 is due at midnight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Minute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Christine Abernathy</cp:lastModifiedBy>
  <cp:revision>4</cp:revision>
  <dcterms:modified xsi:type="dcterms:W3CDTF">2020-06-25T00:23:17Z</dcterms:modified>
</cp:coreProperties>
</file>